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347" r:id="rId2"/>
    <p:sldId id="342" r:id="rId3"/>
    <p:sldId id="360" r:id="rId4"/>
    <p:sldId id="356" r:id="rId5"/>
    <p:sldId id="258" r:id="rId6"/>
    <p:sldId id="359" r:id="rId7"/>
    <p:sldId id="259" r:id="rId8"/>
    <p:sldId id="361" r:id="rId9"/>
    <p:sldId id="358" r:id="rId10"/>
    <p:sldId id="357" r:id="rId11"/>
    <p:sldId id="261" r:id="rId12"/>
    <p:sldId id="2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31" autoAdjust="0"/>
    <p:restoredTop sz="94660"/>
  </p:normalViewPr>
  <p:slideViewPr>
    <p:cSldViewPr snapToGrid="0">
      <p:cViewPr varScale="1">
        <p:scale>
          <a:sx n="127" d="100"/>
          <a:sy n="127" d="100"/>
        </p:scale>
        <p:origin x="24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4.png>
</file>

<file path=ppt/media/image15.png>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78735D-EF88-463A-BB5F-DED4D72CEC67}" type="datetimeFigureOut">
              <a:rPr lang="en-US" smtClean="0"/>
              <a:t>7/5/24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BF8A8F-CBFC-45DA-8DEA-93B634A9D3C7}" type="slidenum">
              <a:rPr lang="en-US" smtClean="0"/>
              <a:t>‹#›</a:t>
            </a:fld>
            <a:endParaRPr lang="en-US"/>
          </a:p>
        </p:txBody>
      </p:sp>
    </p:spTree>
    <p:extLst>
      <p:ext uri="{BB962C8B-B14F-4D97-AF65-F5344CB8AC3E}">
        <p14:creationId xmlns:p14="http://schemas.microsoft.com/office/powerpoint/2010/main" val="3366215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54f8ebe8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54f8ebe8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35e933b9ff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35e933b9ff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54173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4f10700c1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4f10700c1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135e933b9ff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135e933b9ff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492BB-2A1B-4CA1-B618-7D4959933D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9207766-88F7-4C83-AEB4-91854E2E35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7C2CE11-EEC8-4E08-A46E-A796DD564FF9}"/>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5" name="Footer Placeholder 4">
            <a:extLst>
              <a:ext uri="{FF2B5EF4-FFF2-40B4-BE49-F238E27FC236}">
                <a16:creationId xmlns:a16="http://schemas.microsoft.com/office/drawing/2014/main" id="{EEB7C9D0-FDB0-4DD8-9AE2-44AE48627D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66FF5B-8890-4FC3-BE00-83F6CA5E99C6}"/>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1809875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A7E41-B1AD-4714-925B-FE3A28BEC04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D47B1C-A106-45C0-A48A-CACF9572CD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F15604-DFEC-4CA7-BBD3-A3C923087E4E}"/>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5" name="Footer Placeholder 4">
            <a:extLst>
              <a:ext uri="{FF2B5EF4-FFF2-40B4-BE49-F238E27FC236}">
                <a16:creationId xmlns:a16="http://schemas.microsoft.com/office/drawing/2014/main" id="{61A323CE-F457-4B48-A67E-8802A6E168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AF8326-873C-40F8-A373-CB491A0865DF}"/>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2636799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911216-1685-4540-AE5E-AEE66851A8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969402-E3C9-405E-B3C8-38CA251D11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52A9E7-DA68-4156-A3A4-CF6F6D74A61F}"/>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5" name="Footer Placeholder 4">
            <a:extLst>
              <a:ext uri="{FF2B5EF4-FFF2-40B4-BE49-F238E27FC236}">
                <a16:creationId xmlns:a16="http://schemas.microsoft.com/office/drawing/2014/main" id="{FAA4430D-3B31-4B31-A38A-EC450901EB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3024CD-1A8B-4047-8AEB-A11BE569D2FC}"/>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1621572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23" name="Google Shape;2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24" name="Google Shape;24;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813977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C4FF8-123B-4BDF-805A-152CE45AD2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E29423-77A6-407D-AB19-6B7DBC3EEF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8C6211-6E34-4BC4-950D-C5DEA1121706}"/>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5" name="Footer Placeholder 4">
            <a:extLst>
              <a:ext uri="{FF2B5EF4-FFF2-40B4-BE49-F238E27FC236}">
                <a16:creationId xmlns:a16="http://schemas.microsoft.com/office/drawing/2014/main" id="{BA40D06D-573B-48B5-ACD5-83B71858FB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79D405-09F3-48A0-BECE-F5A86DD486DB}"/>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4172419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FA584-20A8-401F-A8B3-B127063209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E01DD85-91F9-4D5C-AD7D-51AB607A53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2FA566-C079-4CA3-AB49-36F5050C6354}"/>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5" name="Footer Placeholder 4">
            <a:extLst>
              <a:ext uri="{FF2B5EF4-FFF2-40B4-BE49-F238E27FC236}">
                <a16:creationId xmlns:a16="http://schemas.microsoft.com/office/drawing/2014/main" id="{2A013CB6-24BE-4472-BB93-AD8F782608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D04299-8D5A-4E6E-A211-2BA44A29A335}"/>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1507880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49A49-4F80-438C-8D27-F453B21F10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2EF502-7B67-41D7-9336-E1D52146C6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31B575-25A0-445F-8E3E-9B0BEAA3F8F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79EEC1-2DFA-4A27-8B92-89F988590403}"/>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6" name="Footer Placeholder 5">
            <a:extLst>
              <a:ext uri="{FF2B5EF4-FFF2-40B4-BE49-F238E27FC236}">
                <a16:creationId xmlns:a16="http://schemas.microsoft.com/office/drawing/2014/main" id="{F3AB7ADF-0955-4367-AA2E-8AA6867239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6BA63D-219A-4BF9-B09B-59C4AC1C807E}"/>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14008549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3E779-8986-412D-9EE5-352480AE92C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341452-7059-4FF1-8993-EC2D5025B7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FD3ED2A-3571-4B94-8DCA-92D3C8E75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1DB2357-E885-4433-B2F7-16DDD4B627C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D91B87-11C2-43F7-8769-4593F8076C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8A98C3-B991-407B-8FDC-D93D6A1981AB}"/>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8" name="Footer Placeholder 7">
            <a:extLst>
              <a:ext uri="{FF2B5EF4-FFF2-40B4-BE49-F238E27FC236}">
                <a16:creationId xmlns:a16="http://schemas.microsoft.com/office/drawing/2014/main" id="{ACA949FC-2A35-4634-B7B4-18FCD708D32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6F1179-6ECD-41D0-888F-6AC7491627D6}"/>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3068718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FCA4D-E579-452A-AF92-2211FEEFC2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C0DACC-E029-431C-9B38-45C89D249077}"/>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4" name="Footer Placeholder 3">
            <a:extLst>
              <a:ext uri="{FF2B5EF4-FFF2-40B4-BE49-F238E27FC236}">
                <a16:creationId xmlns:a16="http://schemas.microsoft.com/office/drawing/2014/main" id="{48D56B34-D121-4DC4-825A-4429A0EAA01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5D1ECF-3D98-4A21-AA2A-79CC98426C4B}"/>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3964309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B307A9-F88A-4902-8C4F-DE86D396BB5F}"/>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3" name="Footer Placeholder 2">
            <a:extLst>
              <a:ext uri="{FF2B5EF4-FFF2-40B4-BE49-F238E27FC236}">
                <a16:creationId xmlns:a16="http://schemas.microsoft.com/office/drawing/2014/main" id="{33AB7662-03E2-44F6-8A70-2125557D59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C8A11EA-FF6A-44F6-9537-AF2B18555A56}"/>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1747465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13BB6-9A47-4084-BE0D-97DA9CC781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436136-339C-4DDD-8D4F-A5ACB2552D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B37937-677D-4E38-9CA4-FBA177AD14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D5A4F1-1727-42D2-AA0B-ECD9836550F7}"/>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6" name="Footer Placeholder 5">
            <a:extLst>
              <a:ext uri="{FF2B5EF4-FFF2-40B4-BE49-F238E27FC236}">
                <a16:creationId xmlns:a16="http://schemas.microsoft.com/office/drawing/2014/main" id="{EEA978C2-CB54-4336-90A2-D71F4FDE22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327469-A84B-4777-ACDA-85A9C78508CE}"/>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560148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A579B-5794-4241-BBD0-301C14F3ED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EED0AC7-5B9E-4779-9555-A6FAFCB18F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D100576-3028-44A2-AB28-9D8F5991E8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2BAF6-0C66-4655-93D6-9536864FE5AE}"/>
              </a:ext>
            </a:extLst>
          </p:cNvPr>
          <p:cNvSpPr>
            <a:spLocks noGrp="1"/>
          </p:cNvSpPr>
          <p:nvPr>
            <p:ph type="dt" sz="half" idx="10"/>
          </p:nvPr>
        </p:nvSpPr>
        <p:spPr/>
        <p:txBody>
          <a:bodyPr/>
          <a:lstStyle/>
          <a:p>
            <a:fld id="{A7AF706C-A0B2-4067-AF59-C87C9731A12B}" type="datetimeFigureOut">
              <a:rPr lang="en-US" smtClean="0"/>
              <a:t>7/5/24</a:t>
            </a:fld>
            <a:endParaRPr lang="en-US"/>
          </a:p>
        </p:txBody>
      </p:sp>
      <p:sp>
        <p:nvSpPr>
          <p:cNvPr id="6" name="Footer Placeholder 5">
            <a:extLst>
              <a:ext uri="{FF2B5EF4-FFF2-40B4-BE49-F238E27FC236}">
                <a16:creationId xmlns:a16="http://schemas.microsoft.com/office/drawing/2014/main" id="{A0AF30FA-8D5D-4232-8EF4-2D0CE7D681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2C04DD-D403-4799-AE24-96D6D18F9BC2}"/>
              </a:ext>
            </a:extLst>
          </p:cNvPr>
          <p:cNvSpPr>
            <a:spLocks noGrp="1"/>
          </p:cNvSpPr>
          <p:nvPr>
            <p:ph type="sldNum" sz="quarter" idx="12"/>
          </p:nvPr>
        </p:nvSpPr>
        <p:spPr/>
        <p:txBody>
          <a:bodyPr/>
          <a:lstStyle/>
          <a:p>
            <a:fld id="{42288D84-79CE-4505-80A0-7763411D3FBD}" type="slidenum">
              <a:rPr lang="en-US" smtClean="0"/>
              <a:t>‹#›</a:t>
            </a:fld>
            <a:endParaRPr lang="en-US"/>
          </a:p>
        </p:txBody>
      </p:sp>
    </p:spTree>
    <p:extLst>
      <p:ext uri="{BB962C8B-B14F-4D97-AF65-F5344CB8AC3E}">
        <p14:creationId xmlns:p14="http://schemas.microsoft.com/office/powerpoint/2010/main" val="3753582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C3CC57-A8B6-4404-8815-BA0D59E27A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1D651B-E9FF-4EF0-8CFA-0987084F7F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D98077-15C6-4A31-B2CB-4AF52146D0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AF706C-A0B2-4067-AF59-C87C9731A12B}" type="datetimeFigureOut">
              <a:rPr lang="en-US" smtClean="0"/>
              <a:t>7/5/24</a:t>
            </a:fld>
            <a:endParaRPr lang="en-US"/>
          </a:p>
        </p:txBody>
      </p:sp>
      <p:sp>
        <p:nvSpPr>
          <p:cNvPr id="5" name="Footer Placeholder 4">
            <a:extLst>
              <a:ext uri="{FF2B5EF4-FFF2-40B4-BE49-F238E27FC236}">
                <a16:creationId xmlns:a16="http://schemas.microsoft.com/office/drawing/2014/main" id="{84C70AF4-2E1F-4C87-B460-35F0933EFE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2001CD2-832C-4E73-905C-D890B15634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288D84-79CE-4505-80A0-7763411D3FBD}" type="slidenum">
              <a:rPr lang="en-US" smtClean="0"/>
              <a:t>‹#›</a:t>
            </a:fld>
            <a:endParaRPr lang="en-US"/>
          </a:p>
        </p:txBody>
      </p:sp>
    </p:spTree>
    <p:extLst>
      <p:ext uri="{BB962C8B-B14F-4D97-AF65-F5344CB8AC3E}">
        <p14:creationId xmlns:p14="http://schemas.microsoft.com/office/powerpoint/2010/main" val="13165639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bit.ly/DSECOP-GitHub" TargetMode="External"/><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hyperlink" Target="https://dsecop.org/team"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800" dirty="0"/>
              <a:t>Data Science Education Community of Practice (DSECOP)</a:t>
            </a:r>
            <a:endParaRPr lang="en-US" sz="4800" baseline="-25000" dirty="0"/>
          </a:p>
        </p:txBody>
      </p:sp>
      <p:sp>
        <p:nvSpPr>
          <p:cNvPr id="3" name="Subtitle 2"/>
          <p:cNvSpPr>
            <a:spLocks noGrp="1"/>
          </p:cNvSpPr>
          <p:nvPr>
            <p:ph type="subTitle" idx="1"/>
          </p:nvPr>
        </p:nvSpPr>
        <p:spPr>
          <a:xfrm>
            <a:off x="2667000" y="3602038"/>
            <a:ext cx="7315200" cy="2232232"/>
          </a:xfrm>
        </p:spPr>
        <p:txBody>
          <a:bodyPr>
            <a:normAutofit lnSpcReduction="10000"/>
          </a:bodyPr>
          <a:lstStyle/>
          <a:p>
            <a:r>
              <a:rPr lang="en-US" b="1" dirty="0">
                <a:solidFill>
                  <a:srgbClr val="FF0000"/>
                </a:solidFill>
              </a:rPr>
              <a:t>William Ratcliff </a:t>
            </a:r>
            <a:r>
              <a:rPr lang="en-US" dirty="0"/>
              <a:t>(William.Ratcliff@nist.gov)</a:t>
            </a:r>
          </a:p>
          <a:p>
            <a:r>
              <a:rPr lang="en-US" dirty="0"/>
              <a:t>NIST Center for Neutron Research</a:t>
            </a:r>
          </a:p>
          <a:p>
            <a:r>
              <a:rPr lang="en-US" dirty="0"/>
              <a:t>Department of Materials Science and Engineering, </a:t>
            </a:r>
          </a:p>
          <a:p>
            <a:r>
              <a:rPr lang="en-US" dirty="0"/>
              <a:t>Department of Physics</a:t>
            </a:r>
          </a:p>
          <a:p>
            <a:r>
              <a:rPr lang="en-US" dirty="0"/>
              <a:t>U. Maryland, College Park</a:t>
            </a:r>
          </a:p>
          <a:p>
            <a:endParaRPr lang="en-US" dirty="0"/>
          </a:p>
        </p:txBody>
      </p:sp>
      <p:pic>
        <p:nvPicPr>
          <p:cNvPr id="4" name="Picture 10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08150" y="195898"/>
            <a:ext cx="2095500" cy="1044575"/>
          </a:xfrm>
          <a:prstGeom prst="rect">
            <a:avLst/>
          </a:prstGeom>
          <a:noFill/>
          <a:ln w="9525">
            <a:solidFill>
              <a:srgbClr val="FFFFFF"/>
            </a:solidFill>
            <a:miter lim="800000"/>
            <a:headEnd/>
            <a:tailEnd/>
          </a:ln>
        </p:spPr>
      </p:pic>
      <p:pic>
        <p:nvPicPr>
          <p:cNvPr id="5" name="Google Shape;81;p14">
            <a:extLst>
              <a:ext uri="{FF2B5EF4-FFF2-40B4-BE49-F238E27FC236}">
                <a16:creationId xmlns:a16="http://schemas.microsoft.com/office/drawing/2014/main" id="{F67A349E-9580-4529-804A-E7CA160E2003}"/>
              </a:ext>
            </a:extLst>
          </p:cNvPr>
          <p:cNvPicPr preferRelativeResize="0"/>
          <p:nvPr/>
        </p:nvPicPr>
        <p:blipFill>
          <a:blip r:embed="rId3">
            <a:alphaModFix/>
          </a:blip>
          <a:stretch>
            <a:fillRect/>
          </a:stretch>
        </p:blipFill>
        <p:spPr>
          <a:xfrm>
            <a:off x="5923773" y="465773"/>
            <a:ext cx="5638800" cy="1549400"/>
          </a:xfrm>
          <a:prstGeom prst="rect">
            <a:avLst/>
          </a:prstGeom>
          <a:noFill/>
          <a:ln>
            <a:noFill/>
          </a:ln>
        </p:spPr>
      </p:pic>
    </p:spTree>
    <p:extLst>
      <p:ext uri="{BB962C8B-B14F-4D97-AF65-F5344CB8AC3E}">
        <p14:creationId xmlns:p14="http://schemas.microsoft.com/office/powerpoint/2010/main" val="1444351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255DD61-3044-7630-4055-D37AD6659517}"/>
              </a:ext>
            </a:extLst>
          </p:cNvPr>
          <p:cNvPicPr>
            <a:picLocks noChangeAspect="1"/>
          </p:cNvPicPr>
          <p:nvPr/>
        </p:nvPicPr>
        <p:blipFill>
          <a:blip r:embed="rId2"/>
          <a:stretch>
            <a:fillRect/>
          </a:stretch>
        </p:blipFill>
        <p:spPr>
          <a:xfrm>
            <a:off x="1114574" y="1060669"/>
            <a:ext cx="8958659" cy="5058191"/>
          </a:xfrm>
          <a:prstGeom prst="rect">
            <a:avLst/>
          </a:prstGeom>
        </p:spPr>
      </p:pic>
    </p:spTree>
    <p:extLst>
      <p:ext uri="{BB962C8B-B14F-4D97-AF65-F5344CB8AC3E}">
        <p14:creationId xmlns:p14="http://schemas.microsoft.com/office/powerpoint/2010/main" val="1083024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p:nvPr/>
        </p:nvSpPr>
        <p:spPr>
          <a:xfrm>
            <a:off x="3033" y="533"/>
            <a:ext cx="5336400" cy="50240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93" name="Google Shape;93;p18"/>
          <p:cNvSpPr/>
          <p:nvPr/>
        </p:nvSpPr>
        <p:spPr>
          <a:xfrm>
            <a:off x="5339500" y="0"/>
            <a:ext cx="6852400" cy="68580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94" name="Google Shape;94;p18"/>
          <p:cNvSpPr txBox="1"/>
          <p:nvPr/>
        </p:nvSpPr>
        <p:spPr>
          <a:xfrm>
            <a:off x="3064800" y="1445633"/>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Intro to DS Libraries</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101</a:t>
            </a:r>
            <a:endParaRPr sz="1333" b="1">
              <a:latin typeface="Playfair Display"/>
              <a:ea typeface="Playfair Display"/>
              <a:cs typeface="Playfair Display"/>
              <a:sym typeface="Playfair Display"/>
            </a:endParaRPr>
          </a:p>
        </p:txBody>
      </p:sp>
      <p:sp>
        <p:nvSpPr>
          <p:cNvPr id="95" name="Google Shape;95;p18"/>
          <p:cNvSpPr txBox="1"/>
          <p:nvPr/>
        </p:nvSpPr>
        <p:spPr>
          <a:xfrm>
            <a:off x="7702633" y="1445633"/>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ML Workflow</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140</a:t>
            </a:r>
            <a:endParaRPr sz="1333" b="1">
              <a:latin typeface="Playfair Display"/>
              <a:ea typeface="Playfair Display"/>
              <a:cs typeface="Playfair Display"/>
              <a:sym typeface="Playfair Display"/>
            </a:endParaRPr>
          </a:p>
        </p:txBody>
      </p:sp>
      <p:cxnSp>
        <p:nvCxnSpPr>
          <p:cNvPr id="96" name="Google Shape;96;p18"/>
          <p:cNvCxnSpPr>
            <a:endCxn id="95" idx="1"/>
          </p:cNvCxnSpPr>
          <p:nvPr/>
        </p:nvCxnSpPr>
        <p:spPr>
          <a:xfrm>
            <a:off x="4404633" y="1856033"/>
            <a:ext cx="3298000" cy="0"/>
          </a:xfrm>
          <a:prstGeom prst="straightConnector1">
            <a:avLst/>
          </a:prstGeom>
          <a:noFill/>
          <a:ln w="19050" cap="flat" cmpd="sng">
            <a:solidFill>
              <a:schemeClr val="dk1"/>
            </a:solidFill>
            <a:prstDash val="solid"/>
            <a:round/>
            <a:headEnd type="none" w="med" len="med"/>
            <a:tailEnd type="none" w="med" len="med"/>
          </a:ln>
        </p:spPr>
      </p:cxnSp>
      <p:sp>
        <p:nvSpPr>
          <p:cNvPr id="97" name="Google Shape;97;p18"/>
          <p:cNvSpPr txBox="1"/>
          <p:nvPr/>
        </p:nvSpPr>
        <p:spPr>
          <a:xfrm>
            <a:off x="385033" y="1704233"/>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Exploratory Data Analysis</a:t>
            </a:r>
            <a:endParaRPr sz="1333" b="1">
              <a:latin typeface="Playfair Display"/>
              <a:ea typeface="Playfair Display"/>
              <a:cs typeface="Playfair Display"/>
              <a:sym typeface="Playfair Display"/>
            </a:endParaRPr>
          </a:p>
          <a:p>
            <a:pPr algn="ctr">
              <a:spcBef>
                <a:spcPts val="400"/>
              </a:spcBef>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120</a:t>
            </a:r>
            <a:endParaRPr sz="1467" b="1">
              <a:latin typeface="Playfair Display"/>
              <a:ea typeface="Playfair Display"/>
              <a:cs typeface="Playfair Display"/>
              <a:sym typeface="Playfair Display"/>
            </a:endParaRPr>
          </a:p>
        </p:txBody>
      </p:sp>
      <p:sp>
        <p:nvSpPr>
          <p:cNvPr id="98" name="Google Shape;98;p18"/>
          <p:cNvSpPr txBox="1"/>
          <p:nvPr/>
        </p:nvSpPr>
        <p:spPr>
          <a:xfrm>
            <a:off x="276400" y="555633"/>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Intro to Histograms</a:t>
            </a:r>
            <a:endParaRPr sz="1333" b="1">
              <a:latin typeface="Playfair Display"/>
              <a:ea typeface="Playfair Display"/>
              <a:cs typeface="Playfair Display"/>
              <a:sym typeface="Playfair Display"/>
            </a:endParaRPr>
          </a:p>
          <a:p>
            <a:pPr algn="ctr">
              <a:spcBef>
                <a:spcPts val="400"/>
              </a:spcBef>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110</a:t>
            </a:r>
            <a:endParaRPr sz="1067">
              <a:solidFill>
                <a:srgbClr val="666666"/>
              </a:solidFill>
              <a:latin typeface="Playfair Display"/>
              <a:ea typeface="Playfair Display"/>
              <a:cs typeface="Playfair Display"/>
              <a:sym typeface="Playfair Display"/>
            </a:endParaRPr>
          </a:p>
        </p:txBody>
      </p:sp>
      <p:cxnSp>
        <p:nvCxnSpPr>
          <p:cNvPr id="99" name="Google Shape;99;p18"/>
          <p:cNvCxnSpPr>
            <a:stCxn id="94" idx="1"/>
            <a:endCxn id="98" idx="3"/>
          </p:cNvCxnSpPr>
          <p:nvPr/>
        </p:nvCxnSpPr>
        <p:spPr>
          <a:xfrm rot="10800000">
            <a:off x="1616400" y="966033"/>
            <a:ext cx="1448400" cy="890000"/>
          </a:xfrm>
          <a:prstGeom prst="straightConnector1">
            <a:avLst/>
          </a:prstGeom>
          <a:noFill/>
          <a:ln w="19050" cap="flat" cmpd="sng">
            <a:solidFill>
              <a:schemeClr val="dk1"/>
            </a:solidFill>
            <a:prstDash val="solid"/>
            <a:round/>
            <a:headEnd type="none" w="med" len="med"/>
            <a:tailEnd type="none" w="med" len="med"/>
          </a:ln>
        </p:spPr>
      </p:cxnSp>
      <p:cxnSp>
        <p:nvCxnSpPr>
          <p:cNvPr id="100" name="Google Shape;100;p18"/>
          <p:cNvCxnSpPr>
            <a:stCxn id="94" idx="1"/>
            <a:endCxn id="97" idx="3"/>
          </p:cNvCxnSpPr>
          <p:nvPr/>
        </p:nvCxnSpPr>
        <p:spPr>
          <a:xfrm flipH="1">
            <a:off x="1725200" y="1856033"/>
            <a:ext cx="1339600" cy="258800"/>
          </a:xfrm>
          <a:prstGeom prst="straightConnector1">
            <a:avLst/>
          </a:prstGeom>
          <a:noFill/>
          <a:ln w="19050" cap="flat" cmpd="sng">
            <a:solidFill>
              <a:schemeClr val="dk1"/>
            </a:solidFill>
            <a:prstDash val="solid"/>
            <a:round/>
            <a:headEnd type="none" w="med" len="med"/>
            <a:tailEnd type="none" w="med" len="med"/>
          </a:ln>
        </p:spPr>
      </p:cxnSp>
      <p:sp>
        <p:nvSpPr>
          <p:cNvPr id="101" name="Google Shape;101;p18"/>
          <p:cNvSpPr txBox="1"/>
          <p:nvPr/>
        </p:nvSpPr>
        <p:spPr>
          <a:xfrm>
            <a:off x="10634500" y="145167"/>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Intro to Classification</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150</a:t>
            </a:r>
            <a:endParaRPr sz="1333" b="1">
              <a:latin typeface="Playfair Display"/>
              <a:ea typeface="Playfair Display"/>
              <a:cs typeface="Playfair Display"/>
              <a:sym typeface="Playfair Display"/>
            </a:endParaRPr>
          </a:p>
        </p:txBody>
      </p:sp>
      <p:sp>
        <p:nvSpPr>
          <p:cNvPr id="102" name="Google Shape;102;p18"/>
          <p:cNvSpPr txBox="1"/>
          <p:nvPr/>
        </p:nvSpPr>
        <p:spPr>
          <a:xfrm>
            <a:off x="10382233" y="1480167"/>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Spectral Clustering</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220</a:t>
            </a:r>
            <a:endParaRPr sz="1333" b="1">
              <a:latin typeface="Playfair Display"/>
              <a:ea typeface="Playfair Display"/>
              <a:cs typeface="Playfair Display"/>
              <a:sym typeface="Playfair Display"/>
            </a:endParaRPr>
          </a:p>
        </p:txBody>
      </p:sp>
      <p:sp>
        <p:nvSpPr>
          <p:cNvPr id="103" name="Google Shape;103;p18"/>
          <p:cNvSpPr txBox="1"/>
          <p:nvPr/>
        </p:nvSpPr>
        <p:spPr>
          <a:xfrm>
            <a:off x="7702633" y="92317"/>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200" b="1">
                <a:latin typeface="Playfair Display"/>
                <a:ea typeface="Playfair Display"/>
                <a:cs typeface="Playfair Display"/>
                <a:sym typeface="Playfair Display"/>
              </a:rPr>
              <a:t>Intro Random Forest</a:t>
            </a:r>
            <a:endParaRPr sz="1200"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210</a:t>
            </a:r>
            <a:endParaRPr sz="1200" b="1">
              <a:latin typeface="Playfair Display"/>
              <a:ea typeface="Playfair Display"/>
              <a:cs typeface="Playfair Display"/>
              <a:sym typeface="Playfair Display"/>
            </a:endParaRPr>
          </a:p>
        </p:txBody>
      </p:sp>
      <p:cxnSp>
        <p:nvCxnSpPr>
          <p:cNvPr id="104" name="Google Shape;104;p18"/>
          <p:cNvCxnSpPr>
            <a:stCxn id="95" idx="3"/>
            <a:endCxn id="101" idx="1"/>
          </p:cNvCxnSpPr>
          <p:nvPr/>
        </p:nvCxnSpPr>
        <p:spPr>
          <a:xfrm rot="10800000" flipH="1">
            <a:off x="9042633" y="555633"/>
            <a:ext cx="1592000" cy="1300400"/>
          </a:xfrm>
          <a:prstGeom prst="straightConnector1">
            <a:avLst/>
          </a:prstGeom>
          <a:noFill/>
          <a:ln w="19050" cap="flat" cmpd="sng">
            <a:solidFill>
              <a:schemeClr val="dk1"/>
            </a:solidFill>
            <a:prstDash val="solid"/>
            <a:round/>
            <a:headEnd type="none" w="med" len="med"/>
            <a:tailEnd type="none" w="med" len="med"/>
          </a:ln>
        </p:spPr>
      </p:cxnSp>
      <p:cxnSp>
        <p:nvCxnSpPr>
          <p:cNvPr id="105" name="Google Shape;105;p18"/>
          <p:cNvCxnSpPr>
            <a:stCxn id="95" idx="3"/>
            <a:endCxn id="102" idx="1"/>
          </p:cNvCxnSpPr>
          <p:nvPr/>
        </p:nvCxnSpPr>
        <p:spPr>
          <a:xfrm>
            <a:off x="9042633" y="1856033"/>
            <a:ext cx="1339600" cy="34400"/>
          </a:xfrm>
          <a:prstGeom prst="straightConnector1">
            <a:avLst/>
          </a:prstGeom>
          <a:noFill/>
          <a:ln w="19050" cap="flat" cmpd="sng">
            <a:solidFill>
              <a:schemeClr val="dk1"/>
            </a:solidFill>
            <a:prstDash val="solid"/>
            <a:round/>
            <a:headEnd type="none" w="med" len="med"/>
            <a:tailEnd type="none" w="med" len="med"/>
          </a:ln>
        </p:spPr>
      </p:cxnSp>
      <p:sp>
        <p:nvSpPr>
          <p:cNvPr id="106" name="Google Shape;106;p18"/>
          <p:cNvSpPr txBox="1"/>
          <p:nvPr/>
        </p:nvSpPr>
        <p:spPr>
          <a:xfrm>
            <a:off x="7120584" y="2872100"/>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Intro to Deep Learning</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201</a:t>
            </a:r>
            <a:endParaRPr sz="1333" b="1">
              <a:latin typeface="Playfair Display"/>
              <a:ea typeface="Playfair Display"/>
              <a:cs typeface="Playfair Display"/>
              <a:sym typeface="Playfair Display"/>
            </a:endParaRPr>
          </a:p>
        </p:txBody>
      </p:sp>
      <p:cxnSp>
        <p:nvCxnSpPr>
          <p:cNvPr id="107" name="Google Shape;107;p18"/>
          <p:cNvCxnSpPr>
            <a:stCxn id="95" idx="2"/>
            <a:endCxn id="106" idx="0"/>
          </p:cNvCxnSpPr>
          <p:nvPr/>
        </p:nvCxnSpPr>
        <p:spPr>
          <a:xfrm flipH="1">
            <a:off x="7790633" y="2266433"/>
            <a:ext cx="582000" cy="605600"/>
          </a:xfrm>
          <a:prstGeom prst="straightConnector1">
            <a:avLst/>
          </a:prstGeom>
          <a:noFill/>
          <a:ln w="9525" cap="flat" cmpd="sng">
            <a:solidFill>
              <a:schemeClr val="dk1"/>
            </a:solidFill>
            <a:prstDash val="solid"/>
            <a:round/>
            <a:headEnd type="none" w="med" len="med"/>
            <a:tailEnd type="none" w="med" len="med"/>
          </a:ln>
        </p:spPr>
      </p:cxnSp>
      <p:sp>
        <p:nvSpPr>
          <p:cNvPr id="108" name="Google Shape;108;p18"/>
          <p:cNvSpPr txBox="1"/>
          <p:nvPr/>
        </p:nvSpPr>
        <p:spPr>
          <a:xfrm>
            <a:off x="7120584" y="4002433"/>
            <a:ext cx="1340000" cy="820800"/>
          </a:xfrm>
          <a:prstGeom prst="rect">
            <a:avLst/>
          </a:prstGeom>
          <a:solidFill>
            <a:srgbClr val="C9DAF8"/>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Diff Eqs + NN</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230</a:t>
            </a:r>
            <a:endParaRPr sz="1333" b="1">
              <a:latin typeface="Playfair Display"/>
              <a:ea typeface="Playfair Display"/>
              <a:cs typeface="Playfair Display"/>
              <a:sym typeface="Playfair Display"/>
            </a:endParaRPr>
          </a:p>
        </p:txBody>
      </p:sp>
      <p:cxnSp>
        <p:nvCxnSpPr>
          <p:cNvPr id="109" name="Google Shape;109;p18"/>
          <p:cNvCxnSpPr>
            <a:stCxn id="106" idx="2"/>
            <a:endCxn id="108" idx="0"/>
          </p:cNvCxnSpPr>
          <p:nvPr/>
        </p:nvCxnSpPr>
        <p:spPr>
          <a:xfrm>
            <a:off x="7790584" y="3692900"/>
            <a:ext cx="0" cy="309600"/>
          </a:xfrm>
          <a:prstGeom prst="straightConnector1">
            <a:avLst/>
          </a:prstGeom>
          <a:noFill/>
          <a:ln w="19050" cap="flat" cmpd="sng">
            <a:solidFill>
              <a:schemeClr val="dk1"/>
            </a:solidFill>
            <a:prstDash val="solid"/>
            <a:round/>
            <a:headEnd type="none" w="med" len="med"/>
            <a:tailEnd type="none" w="med" len="med"/>
          </a:ln>
        </p:spPr>
      </p:cxnSp>
      <p:sp>
        <p:nvSpPr>
          <p:cNvPr id="110" name="Google Shape;110;p18"/>
          <p:cNvSpPr txBox="1"/>
          <p:nvPr/>
        </p:nvSpPr>
        <p:spPr>
          <a:xfrm>
            <a:off x="5980168" y="5088267"/>
            <a:ext cx="1461200" cy="820800"/>
          </a:xfrm>
          <a:prstGeom prst="rect">
            <a:avLst/>
          </a:prstGeom>
          <a:solidFill>
            <a:srgbClr val="D9EAD3"/>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Schrodinger    + NN</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235</a:t>
            </a:r>
            <a:endParaRPr sz="1333" b="1">
              <a:latin typeface="Playfair Display"/>
              <a:ea typeface="Playfair Display"/>
              <a:cs typeface="Playfair Display"/>
              <a:sym typeface="Playfair Display"/>
            </a:endParaRPr>
          </a:p>
        </p:txBody>
      </p:sp>
      <p:sp>
        <p:nvSpPr>
          <p:cNvPr id="111" name="Google Shape;111;p18"/>
          <p:cNvSpPr txBox="1"/>
          <p:nvPr/>
        </p:nvSpPr>
        <p:spPr>
          <a:xfrm>
            <a:off x="8341984" y="5088267"/>
            <a:ext cx="1340000" cy="820800"/>
          </a:xfrm>
          <a:prstGeom prst="rect">
            <a:avLst/>
          </a:prstGeom>
          <a:solidFill>
            <a:srgbClr val="C9DAF8"/>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Time Series  + RNN</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290</a:t>
            </a:r>
            <a:endParaRPr sz="1333" b="1">
              <a:latin typeface="Playfair Display"/>
              <a:ea typeface="Playfair Display"/>
              <a:cs typeface="Playfair Display"/>
              <a:sym typeface="Playfair Display"/>
            </a:endParaRPr>
          </a:p>
        </p:txBody>
      </p:sp>
      <p:cxnSp>
        <p:nvCxnSpPr>
          <p:cNvPr id="112" name="Google Shape;112;p18"/>
          <p:cNvCxnSpPr>
            <a:stCxn id="108" idx="2"/>
            <a:endCxn id="110" idx="0"/>
          </p:cNvCxnSpPr>
          <p:nvPr/>
        </p:nvCxnSpPr>
        <p:spPr>
          <a:xfrm flipH="1">
            <a:off x="6710584" y="4823233"/>
            <a:ext cx="1080000" cy="265200"/>
          </a:xfrm>
          <a:prstGeom prst="straightConnector1">
            <a:avLst/>
          </a:prstGeom>
          <a:noFill/>
          <a:ln w="19050" cap="flat" cmpd="sng">
            <a:solidFill>
              <a:schemeClr val="dk1"/>
            </a:solidFill>
            <a:prstDash val="solid"/>
            <a:round/>
            <a:headEnd type="none" w="med" len="med"/>
            <a:tailEnd type="none" w="med" len="med"/>
          </a:ln>
        </p:spPr>
      </p:cxnSp>
      <p:cxnSp>
        <p:nvCxnSpPr>
          <p:cNvPr id="113" name="Google Shape;113;p18"/>
          <p:cNvCxnSpPr>
            <a:stCxn id="108" idx="2"/>
            <a:endCxn id="111" idx="0"/>
          </p:cNvCxnSpPr>
          <p:nvPr/>
        </p:nvCxnSpPr>
        <p:spPr>
          <a:xfrm>
            <a:off x="7790584" y="4823233"/>
            <a:ext cx="1221600" cy="265200"/>
          </a:xfrm>
          <a:prstGeom prst="straightConnector1">
            <a:avLst/>
          </a:prstGeom>
          <a:noFill/>
          <a:ln w="19050" cap="flat" cmpd="sng">
            <a:solidFill>
              <a:schemeClr val="dk1"/>
            </a:solidFill>
            <a:prstDash val="solid"/>
            <a:round/>
            <a:headEnd type="none" w="med" len="med"/>
            <a:tailEnd type="none" w="med" len="med"/>
          </a:ln>
        </p:spPr>
      </p:cxnSp>
      <p:sp>
        <p:nvSpPr>
          <p:cNvPr id="114" name="Google Shape;114;p18"/>
          <p:cNvSpPr txBox="1"/>
          <p:nvPr/>
        </p:nvSpPr>
        <p:spPr>
          <a:xfrm>
            <a:off x="10382217" y="3853017"/>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Symbolic Regression</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240</a:t>
            </a:r>
            <a:endParaRPr sz="1333" b="1">
              <a:latin typeface="Playfair Display"/>
              <a:ea typeface="Playfair Display"/>
              <a:cs typeface="Playfair Display"/>
              <a:sym typeface="Playfair Display"/>
            </a:endParaRPr>
          </a:p>
        </p:txBody>
      </p:sp>
      <p:cxnSp>
        <p:nvCxnSpPr>
          <p:cNvPr id="115" name="Google Shape;115;p18"/>
          <p:cNvCxnSpPr>
            <a:stCxn id="95" idx="0"/>
            <a:endCxn id="103" idx="2"/>
          </p:cNvCxnSpPr>
          <p:nvPr/>
        </p:nvCxnSpPr>
        <p:spPr>
          <a:xfrm rot="10800000">
            <a:off x="8372633" y="913233"/>
            <a:ext cx="0" cy="532400"/>
          </a:xfrm>
          <a:prstGeom prst="straightConnector1">
            <a:avLst/>
          </a:prstGeom>
          <a:noFill/>
          <a:ln w="19050" cap="flat" cmpd="sng">
            <a:solidFill>
              <a:schemeClr val="dk1"/>
            </a:solidFill>
            <a:prstDash val="solid"/>
            <a:round/>
            <a:headEnd type="none" w="med" len="med"/>
            <a:tailEnd type="none" w="med" len="med"/>
          </a:ln>
        </p:spPr>
      </p:cxnSp>
      <p:sp>
        <p:nvSpPr>
          <p:cNvPr id="116" name="Google Shape;116;p18"/>
          <p:cNvSpPr txBox="1"/>
          <p:nvPr/>
        </p:nvSpPr>
        <p:spPr>
          <a:xfrm>
            <a:off x="10382217" y="4964617"/>
            <a:ext cx="1340000" cy="8208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200" b="1">
                <a:latin typeface="Playfair Display"/>
                <a:ea typeface="Playfair Display"/>
                <a:cs typeface="Playfair Display"/>
                <a:sym typeface="Playfair Display"/>
              </a:rPr>
              <a:t>Automated Object Detection</a:t>
            </a:r>
            <a:endParaRPr sz="1200"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280</a:t>
            </a:r>
            <a:endParaRPr sz="1333" b="1">
              <a:latin typeface="Playfair Display"/>
              <a:ea typeface="Playfair Display"/>
              <a:cs typeface="Playfair Display"/>
              <a:sym typeface="Playfair Display"/>
            </a:endParaRPr>
          </a:p>
        </p:txBody>
      </p:sp>
      <p:cxnSp>
        <p:nvCxnSpPr>
          <p:cNvPr id="117" name="Google Shape;117;p18"/>
          <p:cNvCxnSpPr>
            <a:stCxn id="114" idx="2"/>
            <a:endCxn id="116" idx="0"/>
          </p:cNvCxnSpPr>
          <p:nvPr/>
        </p:nvCxnSpPr>
        <p:spPr>
          <a:xfrm>
            <a:off x="11052217" y="4673817"/>
            <a:ext cx="0" cy="290800"/>
          </a:xfrm>
          <a:prstGeom prst="straightConnector1">
            <a:avLst/>
          </a:prstGeom>
          <a:noFill/>
          <a:ln w="19050" cap="flat" cmpd="sng">
            <a:solidFill>
              <a:schemeClr val="dk1"/>
            </a:solidFill>
            <a:prstDash val="solid"/>
            <a:round/>
            <a:headEnd type="none" w="med" len="med"/>
            <a:tailEnd type="none" w="med" len="med"/>
          </a:ln>
        </p:spPr>
      </p:cxnSp>
      <p:sp>
        <p:nvSpPr>
          <p:cNvPr id="118" name="Google Shape;118;p18"/>
          <p:cNvSpPr txBox="1"/>
          <p:nvPr/>
        </p:nvSpPr>
        <p:spPr>
          <a:xfrm>
            <a:off x="5604400" y="4002351"/>
            <a:ext cx="1340000" cy="820800"/>
          </a:xfrm>
          <a:prstGeom prst="rect">
            <a:avLst/>
          </a:prstGeom>
          <a:solidFill>
            <a:srgbClr val="D9EAD3"/>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NMR + NN</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340</a:t>
            </a:r>
            <a:endParaRPr sz="1333" b="1">
              <a:latin typeface="Playfair Display"/>
              <a:ea typeface="Playfair Display"/>
              <a:cs typeface="Playfair Display"/>
              <a:sym typeface="Playfair Display"/>
            </a:endParaRPr>
          </a:p>
        </p:txBody>
      </p:sp>
      <p:cxnSp>
        <p:nvCxnSpPr>
          <p:cNvPr id="119" name="Google Shape;119;p18"/>
          <p:cNvCxnSpPr>
            <a:stCxn id="106" idx="2"/>
            <a:endCxn id="118" idx="0"/>
          </p:cNvCxnSpPr>
          <p:nvPr/>
        </p:nvCxnSpPr>
        <p:spPr>
          <a:xfrm flipH="1">
            <a:off x="6274584" y="3692900"/>
            <a:ext cx="1516000" cy="309600"/>
          </a:xfrm>
          <a:prstGeom prst="straightConnector1">
            <a:avLst/>
          </a:prstGeom>
          <a:noFill/>
          <a:ln w="19050" cap="flat" cmpd="sng">
            <a:solidFill>
              <a:schemeClr val="dk1"/>
            </a:solidFill>
            <a:prstDash val="solid"/>
            <a:round/>
            <a:headEnd type="none" w="med" len="med"/>
            <a:tailEnd type="none" w="med" len="med"/>
          </a:ln>
        </p:spPr>
      </p:cxnSp>
      <p:sp>
        <p:nvSpPr>
          <p:cNvPr id="120" name="Google Shape;120;p18"/>
          <p:cNvSpPr txBox="1"/>
          <p:nvPr/>
        </p:nvSpPr>
        <p:spPr>
          <a:xfrm>
            <a:off x="8581667" y="4002333"/>
            <a:ext cx="1340000" cy="820800"/>
          </a:xfrm>
          <a:prstGeom prst="rect">
            <a:avLst/>
          </a:prstGeom>
          <a:solidFill>
            <a:srgbClr val="D9EAD3"/>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Monte Carlo + ML</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320</a:t>
            </a:r>
            <a:endParaRPr sz="1333" b="1">
              <a:latin typeface="Playfair Display"/>
              <a:ea typeface="Playfair Display"/>
              <a:cs typeface="Playfair Display"/>
              <a:sym typeface="Playfair Display"/>
            </a:endParaRPr>
          </a:p>
        </p:txBody>
      </p:sp>
      <p:cxnSp>
        <p:nvCxnSpPr>
          <p:cNvPr id="121" name="Google Shape;121;p18"/>
          <p:cNvCxnSpPr>
            <a:stCxn id="106" idx="2"/>
            <a:endCxn id="120" idx="0"/>
          </p:cNvCxnSpPr>
          <p:nvPr/>
        </p:nvCxnSpPr>
        <p:spPr>
          <a:xfrm>
            <a:off x="7790584" y="3692900"/>
            <a:ext cx="1461200" cy="309600"/>
          </a:xfrm>
          <a:prstGeom prst="straightConnector1">
            <a:avLst/>
          </a:prstGeom>
          <a:noFill/>
          <a:ln w="9525" cap="flat" cmpd="sng">
            <a:solidFill>
              <a:schemeClr val="dk1"/>
            </a:solidFill>
            <a:prstDash val="solid"/>
            <a:round/>
            <a:headEnd type="none" w="med" len="med"/>
            <a:tailEnd type="none" w="med" len="med"/>
          </a:ln>
        </p:spPr>
      </p:cxnSp>
      <p:sp>
        <p:nvSpPr>
          <p:cNvPr id="122" name="Google Shape;122;p18"/>
          <p:cNvSpPr txBox="1"/>
          <p:nvPr/>
        </p:nvSpPr>
        <p:spPr>
          <a:xfrm>
            <a:off x="10382233" y="2852233"/>
            <a:ext cx="1340000" cy="820800"/>
          </a:xfrm>
          <a:prstGeom prst="rect">
            <a:avLst/>
          </a:prstGeom>
          <a:solidFill>
            <a:srgbClr val="D9EAD3"/>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algn="ctr"/>
            <a:r>
              <a:rPr lang="en" sz="1333" b="1">
                <a:latin typeface="Playfair Display"/>
                <a:ea typeface="Playfair Display"/>
                <a:cs typeface="Playfair Display"/>
                <a:sym typeface="Playfair Display"/>
              </a:rPr>
              <a:t>SVD</a:t>
            </a:r>
            <a:endParaRPr sz="1333" b="1">
              <a:latin typeface="Playfair Display"/>
              <a:ea typeface="Playfair Display"/>
              <a:cs typeface="Playfair Display"/>
              <a:sym typeface="Playfair Display"/>
            </a:endParaRPr>
          </a:p>
          <a:p>
            <a:pPr algn="ctr">
              <a:spcBef>
                <a:spcPts val="400"/>
              </a:spcBef>
              <a:buClr>
                <a:schemeClr val="dk1"/>
              </a:buClr>
              <a:buSzPts val="1100"/>
            </a:pPr>
            <a:r>
              <a:rPr lang="en" sz="933">
                <a:solidFill>
                  <a:srgbClr val="666666"/>
                </a:solidFill>
                <a:latin typeface="Playfair Display"/>
                <a:ea typeface="Playfair Display"/>
                <a:cs typeface="Playfair Display"/>
                <a:sym typeface="Playfair Display"/>
              </a:rPr>
              <a:t>DSECOP</a:t>
            </a:r>
            <a:r>
              <a:rPr lang="en" sz="1067">
                <a:solidFill>
                  <a:srgbClr val="666666"/>
                </a:solidFill>
                <a:latin typeface="Playfair Display"/>
                <a:ea typeface="Playfair Display"/>
                <a:cs typeface="Playfair Display"/>
                <a:sym typeface="Playfair Display"/>
              </a:rPr>
              <a:t> 330</a:t>
            </a:r>
            <a:endParaRPr sz="1333" b="1">
              <a:latin typeface="Playfair Display"/>
              <a:ea typeface="Playfair Display"/>
              <a:cs typeface="Playfair Display"/>
              <a:sym typeface="Playfair Display"/>
            </a:endParaRPr>
          </a:p>
        </p:txBody>
      </p:sp>
      <p:cxnSp>
        <p:nvCxnSpPr>
          <p:cNvPr id="123" name="Google Shape;123;p18"/>
          <p:cNvCxnSpPr>
            <a:stCxn id="102" idx="2"/>
            <a:endCxn id="122" idx="0"/>
          </p:cNvCxnSpPr>
          <p:nvPr/>
        </p:nvCxnSpPr>
        <p:spPr>
          <a:xfrm>
            <a:off x="11052233" y="2300967"/>
            <a:ext cx="0" cy="551200"/>
          </a:xfrm>
          <a:prstGeom prst="straightConnector1">
            <a:avLst/>
          </a:prstGeom>
          <a:noFill/>
          <a:ln w="19050" cap="flat" cmpd="sng">
            <a:solidFill>
              <a:schemeClr val="dk1"/>
            </a:solidFill>
            <a:prstDash val="solid"/>
            <a:round/>
            <a:headEnd type="none" w="med" len="med"/>
            <a:tailEnd type="none" w="med" len="med"/>
          </a:ln>
        </p:spPr>
      </p:cxnSp>
      <p:cxnSp>
        <p:nvCxnSpPr>
          <p:cNvPr id="124" name="Google Shape;124;p18"/>
          <p:cNvCxnSpPr>
            <a:stCxn id="106" idx="3"/>
            <a:endCxn id="114" idx="1"/>
          </p:cNvCxnSpPr>
          <p:nvPr/>
        </p:nvCxnSpPr>
        <p:spPr>
          <a:xfrm>
            <a:off x="8460584" y="3282500"/>
            <a:ext cx="1921600" cy="980800"/>
          </a:xfrm>
          <a:prstGeom prst="straightConnector1">
            <a:avLst/>
          </a:prstGeom>
          <a:noFill/>
          <a:ln w="19050" cap="flat" cmpd="sng">
            <a:solidFill>
              <a:schemeClr val="dk1"/>
            </a:solidFill>
            <a:prstDash val="solid"/>
            <a:round/>
            <a:headEnd type="none" w="med" len="med"/>
            <a:tailEnd type="none" w="med" len="med"/>
          </a:ln>
        </p:spPr>
      </p:cxnSp>
      <p:sp>
        <p:nvSpPr>
          <p:cNvPr id="125" name="Google Shape;125;p18"/>
          <p:cNvSpPr txBox="1"/>
          <p:nvPr/>
        </p:nvSpPr>
        <p:spPr>
          <a:xfrm>
            <a:off x="5339500" y="6243067"/>
            <a:ext cx="6852400" cy="615513"/>
          </a:xfrm>
          <a:prstGeom prst="rect">
            <a:avLst/>
          </a:prstGeom>
          <a:noFill/>
          <a:ln w="28575" cap="flat" cmpd="sng">
            <a:solidFill>
              <a:srgbClr val="000000"/>
            </a:solidFill>
            <a:prstDash val="solid"/>
            <a:round/>
            <a:headEnd type="none" w="sm" len="sm"/>
            <a:tailEnd type="none" w="sm" len="sm"/>
          </a:ln>
        </p:spPr>
        <p:txBody>
          <a:bodyPr spcFirstLastPara="1" wrap="square" lIns="121900" tIns="121900" rIns="121900" bIns="121900" anchor="t" anchorCtr="0">
            <a:spAutoFit/>
          </a:bodyPr>
          <a:lstStyle/>
          <a:p>
            <a:pPr algn="ctr"/>
            <a:r>
              <a:rPr lang="en" sz="2400" b="1">
                <a:latin typeface="Playfair Display"/>
                <a:ea typeface="Playfair Display"/>
                <a:cs typeface="Playfair Display"/>
                <a:sym typeface="Playfair Display"/>
              </a:rPr>
              <a:t>Machine Learning Modules</a:t>
            </a:r>
            <a:endParaRPr sz="2400" b="1">
              <a:latin typeface="Playfair Display"/>
              <a:ea typeface="Playfair Display"/>
              <a:cs typeface="Playfair Display"/>
              <a:sym typeface="Playfair Display"/>
            </a:endParaRPr>
          </a:p>
        </p:txBody>
      </p:sp>
      <p:sp>
        <p:nvSpPr>
          <p:cNvPr id="126" name="Google Shape;126;p18"/>
          <p:cNvSpPr txBox="1"/>
          <p:nvPr/>
        </p:nvSpPr>
        <p:spPr>
          <a:xfrm>
            <a:off x="3033" y="4408901"/>
            <a:ext cx="5336400" cy="615513"/>
          </a:xfrm>
          <a:prstGeom prst="rect">
            <a:avLst/>
          </a:prstGeom>
          <a:noFill/>
          <a:ln w="28575" cap="flat" cmpd="sng">
            <a:solidFill>
              <a:srgbClr val="000000"/>
            </a:solidFill>
            <a:prstDash val="solid"/>
            <a:round/>
            <a:headEnd type="none" w="sm" len="sm"/>
            <a:tailEnd type="none" w="sm" len="sm"/>
          </a:ln>
        </p:spPr>
        <p:txBody>
          <a:bodyPr spcFirstLastPara="1" wrap="square" lIns="121900" tIns="121900" rIns="121900" bIns="121900" anchor="t" anchorCtr="0">
            <a:spAutoFit/>
          </a:bodyPr>
          <a:lstStyle/>
          <a:p>
            <a:pPr algn="ctr"/>
            <a:r>
              <a:rPr lang="en" sz="2400" b="1">
                <a:latin typeface="Playfair Display"/>
                <a:ea typeface="Playfair Display"/>
                <a:cs typeface="Playfair Display"/>
                <a:sym typeface="Playfair Display"/>
              </a:rPr>
              <a:t>General Data Science Modules</a:t>
            </a:r>
            <a:endParaRPr sz="2400" b="1">
              <a:latin typeface="Playfair Display"/>
              <a:ea typeface="Playfair Display"/>
              <a:cs typeface="Playfair Display"/>
              <a:sym typeface="Playfair Display"/>
            </a:endParaRPr>
          </a:p>
        </p:txBody>
      </p:sp>
      <p:sp>
        <p:nvSpPr>
          <p:cNvPr id="127" name="Google Shape;127;p18"/>
          <p:cNvSpPr txBox="1"/>
          <p:nvPr/>
        </p:nvSpPr>
        <p:spPr>
          <a:xfrm>
            <a:off x="2967" y="5025067"/>
            <a:ext cx="3269200" cy="1833600"/>
          </a:xfrm>
          <a:prstGeom prst="rect">
            <a:avLst/>
          </a:prstGeom>
          <a:noFill/>
          <a:ln w="2857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endParaRPr sz="1733" b="1"/>
          </a:p>
          <a:p>
            <a:r>
              <a:rPr lang="en" sz="1733" b="1"/>
              <a:t>Data Science Level:</a:t>
            </a:r>
            <a:endParaRPr sz="1733" b="1"/>
          </a:p>
          <a:p>
            <a:pPr marL="228594" indent="-186262">
              <a:buSzPts val="1300"/>
              <a:buChar char="●"/>
            </a:pPr>
            <a:r>
              <a:rPr lang="en" sz="1733">
                <a:solidFill>
                  <a:srgbClr val="666666"/>
                </a:solidFill>
                <a:latin typeface="Playfair Display"/>
                <a:ea typeface="Playfair Display"/>
                <a:cs typeface="Playfair Display"/>
                <a:sym typeface="Playfair Display"/>
              </a:rPr>
              <a:t>DSECOP 1xx:</a:t>
            </a:r>
            <a:r>
              <a:rPr lang="en" sz="1733"/>
              <a:t>  Beginner</a:t>
            </a:r>
            <a:endParaRPr sz="1733"/>
          </a:p>
          <a:p>
            <a:pPr marL="228594" indent="-186262">
              <a:buSzPts val="1300"/>
              <a:buChar char="●"/>
            </a:pPr>
            <a:r>
              <a:rPr lang="en" sz="1733">
                <a:solidFill>
                  <a:srgbClr val="666666"/>
                </a:solidFill>
                <a:latin typeface="Playfair Display"/>
                <a:ea typeface="Playfair Display"/>
                <a:cs typeface="Playfair Display"/>
                <a:sym typeface="Playfair Display"/>
              </a:rPr>
              <a:t>DSECOP 2xx:</a:t>
            </a:r>
            <a:r>
              <a:rPr lang="en" sz="1733"/>
              <a:t>  Intermediate</a:t>
            </a:r>
            <a:endParaRPr sz="1733"/>
          </a:p>
          <a:p>
            <a:pPr marL="228594" indent="-186262">
              <a:buSzPts val="1300"/>
              <a:buChar char="●"/>
            </a:pPr>
            <a:r>
              <a:rPr lang="en" sz="1733">
                <a:solidFill>
                  <a:srgbClr val="666666"/>
                </a:solidFill>
                <a:latin typeface="Playfair Display"/>
                <a:ea typeface="Playfair Display"/>
                <a:cs typeface="Playfair Display"/>
                <a:sym typeface="Playfair Display"/>
              </a:rPr>
              <a:t>DSECOP 3xx:</a:t>
            </a:r>
            <a:r>
              <a:rPr lang="en" sz="1733"/>
              <a:t>  Advanced</a:t>
            </a:r>
            <a:endParaRPr sz="1733"/>
          </a:p>
        </p:txBody>
      </p:sp>
      <p:sp>
        <p:nvSpPr>
          <p:cNvPr id="128" name="Google Shape;128;p18"/>
          <p:cNvSpPr txBox="1"/>
          <p:nvPr/>
        </p:nvSpPr>
        <p:spPr>
          <a:xfrm>
            <a:off x="3272233" y="5024500"/>
            <a:ext cx="2067200" cy="1833600"/>
          </a:xfrm>
          <a:prstGeom prst="rect">
            <a:avLst/>
          </a:prstGeom>
          <a:noFill/>
          <a:ln w="2857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endParaRPr sz="2400" b="1"/>
          </a:p>
          <a:p>
            <a:r>
              <a:rPr lang="en" sz="1733" b="1"/>
              <a:t>Physics Level:</a:t>
            </a:r>
            <a:endParaRPr sz="1733" b="1"/>
          </a:p>
          <a:p>
            <a:pPr marL="228594" indent="-186262">
              <a:buClr>
                <a:srgbClr val="351C75"/>
              </a:buClr>
              <a:buSzPts val="1300"/>
              <a:buChar char="●"/>
            </a:pPr>
            <a:r>
              <a:rPr lang="en" sz="1733" b="1">
                <a:solidFill>
                  <a:srgbClr val="351C75"/>
                </a:solidFill>
              </a:rPr>
              <a:t>Beginner</a:t>
            </a:r>
            <a:endParaRPr sz="1733" b="1">
              <a:solidFill>
                <a:srgbClr val="351C75"/>
              </a:solidFill>
            </a:endParaRPr>
          </a:p>
          <a:p>
            <a:pPr marL="228594" indent="-186262">
              <a:buClr>
                <a:srgbClr val="1C4587"/>
              </a:buClr>
              <a:buSzPts val="1300"/>
              <a:buChar char="●"/>
            </a:pPr>
            <a:r>
              <a:rPr lang="en" sz="1733" b="1">
                <a:solidFill>
                  <a:srgbClr val="1C4587"/>
                </a:solidFill>
              </a:rPr>
              <a:t>Intermediate</a:t>
            </a:r>
            <a:endParaRPr sz="1733" b="1">
              <a:solidFill>
                <a:srgbClr val="1C4587"/>
              </a:solidFill>
            </a:endParaRPr>
          </a:p>
          <a:p>
            <a:pPr marL="228594" indent="-186262">
              <a:buClr>
                <a:srgbClr val="274E13"/>
              </a:buClr>
              <a:buSzPts val="1300"/>
              <a:buChar char="●"/>
            </a:pPr>
            <a:r>
              <a:rPr lang="en" sz="1733" b="1">
                <a:solidFill>
                  <a:srgbClr val="274E13"/>
                </a:solidFill>
              </a:rPr>
              <a:t>Advanced</a:t>
            </a:r>
            <a:endParaRPr sz="1733" b="1">
              <a:solidFill>
                <a:srgbClr val="274E13"/>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a:bodyPr>
          <a:lstStyle/>
          <a:p>
            <a:r>
              <a:rPr lang="en" sz="3200">
                <a:latin typeface="Google Sans"/>
                <a:ea typeface="Google Sans"/>
                <a:cs typeface="Google Sans"/>
                <a:sym typeface="Google Sans"/>
              </a:rPr>
              <a:t>DSECOP:</a:t>
            </a:r>
            <a:r>
              <a:rPr lang="en" sz="2800">
                <a:solidFill>
                  <a:srgbClr val="666666"/>
                </a:solidFill>
                <a:latin typeface="Google Sans"/>
                <a:ea typeface="Google Sans"/>
                <a:cs typeface="Google Sans"/>
                <a:sym typeface="Google Sans"/>
              </a:rPr>
              <a:t> Data Science Education Community of Practice</a:t>
            </a:r>
            <a:endParaRPr sz="2800">
              <a:solidFill>
                <a:srgbClr val="666666"/>
              </a:solidFill>
              <a:latin typeface="Google Sans"/>
              <a:ea typeface="Google Sans"/>
              <a:cs typeface="Google Sans"/>
              <a:sym typeface="Google Sans"/>
            </a:endParaRPr>
          </a:p>
        </p:txBody>
      </p:sp>
      <p:sp>
        <p:nvSpPr>
          <p:cNvPr id="84" name="Google Shape;84;p17"/>
          <p:cNvSpPr txBox="1">
            <a:spLocks noGrp="1"/>
          </p:cNvSpPr>
          <p:nvPr>
            <p:ph type="body" idx="1"/>
          </p:nvPr>
        </p:nvSpPr>
        <p:spPr>
          <a:xfrm>
            <a:off x="415600" y="1536633"/>
            <a:ext cx="5341600" cy="4555200"/>
          </a:xfrm>
          <a:prstGeom prst="rect">
            <a:avLst/>
          </a:prstGeom>
        </p:spPr>
        <p:txBody>
          <a:bodyPr spcFirstLastPara="1" vert="horz" wrap="square" lIns="121900" tIns="121900" rIns="121900" bIns="121900" rtlCol="0" anchor="t" anchorCtr="0">
            <a:normAutofit/>
          </a:bodyPr>
          <a:lstStyle/>
          <a:p>
            <a:pPr marL="0" indent="0" algn="just">
              <a:buNone/>
            </a:pPr>
            <a:r>
              <a:rPr lang="en"/>
              <a:t>Preparing students for multiple career paths by offering teaching materials to faculty members who teach undergraduate and graduate physics courses.</a:t>
            </a:r>
            <a:endParaRPr/>
          </a:p>
          <a:p>
            <a:pPr marL="0" indent="0" algn="just">
              <a:spcBef>
                <a:spcPts val="1600"/>
              </a:spcBef>
              <a:buNone/>
            </a:pPr>
            <a:endParaRPr/>
          </a:p>
          <a:p>
            <a:pPr marL="0" indent="0" algn="just">
              <a:spcBef>
                <a:spcPts val="1600"/>
              </a:spcBef>
              <a:spcAft>
                <a:spcPts val="1600"/>
              </a:spcAft>
              <a:buClr>
                <a:schemeClr val="dk1"/>
              </a:buClr>
              <a:buSzPts val="1100"/>
              <a:buNone/>
            </a:pPr>
            <a:r>
              <a:rPr lang="en"/>
              <a:t>GitHub: </a:t>
            </a:r>
            <a:r>
              <a:rPr lang="en" sz="2133" u="sng">
                <a:solidFill>
                  <a:schemeClr val="accent5"/>
                </a:solidFill>
                <a:hlinkClick r:id="rId3">
                  <a:extLst>
                    <a:ext uri="{A12FA001-AC4F-418D-AE19-62706E023703}">
                      <ahyp:hlinkClr xmlns:ahyp="http://schemas.microsoft.com/office/drawing/2018/hyperlinkcolor" val="tx"/>
                    </a:ext>
                  </a:extLst>
                </a:hlinkClick>
              </a:rPr>
              <a:t>bit.ly/DSECOP-GitHub</a:t>
            </a:r>
            <a:r>
              <a:rPr lang="en" sz="2133"/>
              <a:t> </a:t>
            </a:r>
            <a:endParaRPr/>
          </a:p>
        </p:txBody>
      </p:sp>
      <p:pic>
        <p:nvPicPr>
          <p:cNvPr id="85" name="Google Shape;85;p17"/>
          <p:cNvPicPr preferRelativeResize="0"/>
          <p:nvPr/>
        </p:nvPicPr>
        <p:blipFill>
          <a:blip r:embed="rId4">
            <a:alphaModFix/>
          </a:blip>
          <a:stretch>
            <a:fillRect/>
          </a:stretch>
        </p:blipFill>
        <p:spPr>
          <a:xfrm>
            <a:off x="10401100" y="1536632"/>
            <a:ext cx="1375200" cy="1060800"/>
          </a:xfrm>
          <a:prstGeom prst="cloud">
            <a:avLst/>
          </a:prstGeom>
          <a:noFill/>
          <a:ln>
            <a:noFill/>
          </a:ln>
          <a:effectLst>
            <a:outerShdw blurRad="57150" dist="19050" dir="5400000" algn="bl" rotWithShape="0">
              <a:srgbClr val="000000">
                <a:alpha val="50000"/>
              </a:srgbClr>
            </a:outerShdw>
          </a:effectLst>
        </p:spPr>
      </p:pic>
      <p:pic>
        <p:nvPicPr>
          <p:cNvPr id="86" name="Google Shape;86;p17"/>
          <p:cNvPicPr preferRelativeResize="0"/>
          <p:nvPr/>
        </p:nvPicPr>
        <p:blipFill>
          <a:blip r:embed="rId5">
            <a:alphaModFix/>
          </a:blip>
          <a:stretch>
            <a:fillRect/>
          </a:stretch>
        </p:blipFill>
        <p:spPr>
          <a:xfrm>
            <a:off x="1285567" y="4098734"/>
            <a:ext cx="2773933" cy="2659033"/>
          </a:xfrm>
          <a:prstGeom prst="rect">
            <a:avLst/>
          </a:prstGeom>
          <a:noFill/>
          <a:ln>
            <a:noFill/>
          </a:ln>
        </p:spPr>
      </p:pic>
      <p:pic>
        <p:nvPicPr>
          <p:cNvPr id="87" name="Google Shape;87;p17"/>
          <p:cNvPicPr preferRelativeResize="0"/>
          <p:nvPr/>
        </p:nvPicPr>
        <p:blipFill>
          <a:blip r:embed="rId6">
            <a:alphaModFix/>
          </a:blip>
          <a:stretch>
            <a:fillRect/>
          </a:stretch>
        </p:blipFill>
        <p:spPr>
          <a:xfrm>
            <a:off x="5960400" y="2800633"/>
            <a:ext cx="4301461" cy="3854169"/>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a:extLst>
              <a:ext uri="{FF2B5EF4-FFF2-40B4-BE49-F238E27FC236}">
                <a16:creationId xmlns:a16="http://schemas.microsoft.com/office/drawing/2014/main" id="{AF8A5B66-A5F1-4544-9662-E93D0BE122B7}"/>
              </a:ext>
            </a:extLst>
          </p:cNvPr>
          <p:cNvSpPr>
            <a:spLocks noGrp="1"/>
          </p:cNvSpPr>
          <p:nvPr>
            <p:ph type="title"/>
          </p:nvPr>
        </p:nvSpPr>
        <p:spPr/>
        <p:txBody>
          <a:bodyPr/>
          <a:lstStyle/>
          <a:p>
            <a:pPr eaLnBrk="1" hangingPunct="1"/>
            <a:r>
              <a:rPr lang="en-US" altLang="en-US"/>
              <a:t>NIST Center for Neutron Research</a:t>
            </a:r>
          </a:p>
        </p:txBody>
      </p:sp>
      <p:pic>
        <p:nvPicPr>
          <p:cNvPr id="34818" name="Picture 2">
            <a:extLst>
              <a:ext uri="{FF2B5EF4-FFF2-40B4-BE49-F238E27FC236}">
                <a16:creationId xmlns:a16="http://schemas.microsoft.com/office/drawing/2014/main" id="{987C7D26-CE64-4D09-BCD6-8367A4804E5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36839" y="1616076"/>
            <a:ext cx="5989637" cy="340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95964627"/>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A5ADCE-2E9D-B991-077E-101EAB3CAB7F}"/>
              </a:ext>
            </a:extLst>
          </p:cNvPr>
          <p:cNvPicPr>
            <a:picLocks noChangeAspect="1"/>
          </p:cNvPicPr>
          <p:nvPr/>
        </p:nvPicPr>
        <p:blipFill>
          <a:blip r:embed="rId2"/>
          <a:stretch>
            <a:fillRect/>
          </a:stretch>
        </p:blipFill>
        <p:spPr>
          <a:xfrm>
            <a:off x="2900959" y="1591987"/>
            <a:ext cx="6390081" cy="3674025"/>
          </a:xfrm>
          <a:prstGeom prst="rect">
            <a:avLst/>
          </a:prstGeom>
        </p:spPr>
      </p:pic>
    </p:spTree>
    <p:extLst>
      <p:ext uri="{BB962C8B-B14F-4D97-AF65-F5344CB8AC3E}">
        <p14:creationId xmlns:p14="http://schemas.microsoft.com/office/powerpoint/2010/main" val="5621153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F01D6682-3EC2-1849-2F98-3F3BAF6D7C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9876" y="1430575"/>
            <a:ext cx="5552248" cy="3996850"/>
          </a:xfrm>
          <a:prstGeom prst="rect">
            <a:avLst/>
          </a:prstGeom>
        </p:spPr>
      </p:pic>
      <p:pic>
        <p:nvPicPr>
          <p:cNvPr id="5" name="Picture 4" descr="Chart, line chart&#10;&#10;Description automatically generated">
            <a:extLst>
              <a:ext uri="{FF2B5EF4-FFF2-40B4-BE49-F238E27FC236}">
                <a16:creationId xmlns:a16="http://schemas.microsoft.com/office/drawing/2014/main" id="{4B9F1B7A-2D1B-7745-17BF-8CFF308D85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9876" y="1430575"/>
            <a:ext cx="5552248" cy="3996850"/>
          </a:xfrm>
          <a:prstGeom prst="rect">
            <a:avLst/>
          </a:prstGeom>
        </p:spPr>
      </p:pic>
    </p:spTree>
    <p:extLst>
      <p:ext uri="{BB962C8B-B14F-4D97-AF65-F5344CB8AC3E}">
        <p14:creationId xmlns:p14="http://schemas.microsoft.com/office/powerpoint/2010/main" val="1892098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r>
              <a:rPr lang="en"/>
              <a:t>DSECOP</a:t>
            </a:r>
            <a:endParaRPr/>
          </a:p>
        </p:txBody>
      </p:sp>
      <p:sp>
        <p:nvSpPr>
          <p:cNvPr id="68" name="Google Shape;68;p15"/>
          <p:cNvSpPr txBox="1">
            <a:spLocks noGrp="1"/>
          </p:cNvSpPr>
          <p:nvPr>
            <p:ph type="body" idx="1"/>
          </p:nvPr>
        </p:nvSpPr>
        <p:spPr>
          <a:xfrm>
            <a:off x="415600" y="1536633"/>
            <a:ext cx="5333200" cy="4555200"/>
          </a:xfrm>
          <a:prstGeom prst="rect">
            <a:avLst/>
          </a:prstGeom>
        </p:spPr>
        <p:txBody>
          <a:bodyPr spcFirstLastPara="1" vert="horz" wrap="square" lIns="121900" tIns="121900" rIns="121900" bIns="121900" rtlCol="0" anchor="t" anchorCtr="0">
            <a:normAutofit/>
          </a:bodyPr>
          <a:lstStyle/>
          <a:p>
            <a:pPr marL="0" indent="0" algn="just">
              <a:buClr>
                <a:schemeClr val="dk1"/>
              </a:buClr>
              <a:buSzPts val="1100"/>
              <a:buNone/>
            </a:pPr>
            <a:r>
              <a:rPr lang="en"/>
              <a:t>The Data Science Education Community of Practice (DSECOP), a program funded by the APS Innovation Fund and led by the APS Topical Group on Data Science (GDS), is committed to supporting physics educators in integrating data science into their courses.</a:t>
            </a:r>
            <a:endParaRPr/>
          </a:p>
          <a:p>
            <a:pPr marL="0" indent="0" algn="just">
              <a:spcBef>
                <a:spcPts val="1600"/>
              </a:spcBef>
              <a:buClr>
                <a:schemeClr val="dk1"/>
              </a:buClr>
              <a:buSzPts val="1100"/>
              <a:buNone/>
            </a:pPr>
            <a:r>
              <a:rPr lang="en"/>
              <a:t>To achieve this, we organize webinars, workshops, and collaborate with various institutions</a:t>
            </a:r>
            <a:endParaRPr/>
          </a:p>
          <a:p>
            <a:pPr marL="0" indent="0" algn="just">
              <a:spcBef>
                <a:spcPts val="1600"/>
              </a:spcBef>
              <a:spcAft>
                <a:spcPts val="1600"/>
              </a:spcAft>
              <a:buNone/>
            </a:pPr>
            <a:endParaRPr/>
          </a:p>
        </p:txBody>
      </p:sp>
      <p:pic>
        <p:nvPicPr>
          <p:cNvPr id="69" name="Google Shape;69;p15"/>
          <p:cNvPicPr preferRelativeResize="0"/>
          <p:nvPr/>
        </p:nvPicPr>
        <p:blipFill>
          <a:blip r:embed="rId3">
            <a:alphaModFix/>
          </a:blip>
          <a:stretch>
            <a:fillRect/>
          </a:stretch>
        </p:blipFill>
        <p:spPr>
          <a:xfrm>
            <a:off x="5952000" y="1560167"/>
            <a:ext cx="6036800" cy="4527600"/>
          </a:xfrm>
          <a:prstGeom prst="rect">
            <a:avLst/>
          </a:prstGeom>
          <a:noFill/>
          <a:ln>
            <a:noFill/>
          </a:ln>
          <a:effectLst>
            <a:outerShdw blurRad="57150" dist="19050" dir="5400000" algn="bl" rotWithShape="0">
              <a:srgbClr val="000000">
                <a:alpha val="50000"/>
              </a:srgbClr>
            </a:outerShdw>
          </a:effectLst>
        </p:spPr>
      </p:pic>
      <p:sp>
        <p:nvSpPr>
          <p:cNvPr id="70" name="Google Shape;70;p15"/>
          <p:cNvSpPr txBox="1"/>
          <p:nvPr/>
        </p:nvSpPr>
        <p:spPr>
          <a:xfrm>
            <a:off x="6021667" y="6119533"/>
            <a:ext cx="5967200" cy="615513"/>
          </a:xfrm>
          <a:prstGeom prst="rect">
            <a:avLst/>
          </a:prstGeom>
          <a:noFill/>
          <a:ln>
            <a:noFill/>
          </a:ln>
        </p:spPr>
        <p:txBody>
          <a:bodyPr spcFirstLastPara="1" wrap="square" lIns="121900" tIns="121900" rIns="121900" bIns="121900" anchor="t" anchorCtr="0">
            <a:spAutoFit/>
          </a:bodyPr>
          <a:lstStyle/>
          <a:p>
            <a:pPr algn="ctr"/>
            <a:r>
              <a:rPr lang="en" sz="2400"/>
              <a:t>DSECOP June 2022 Workshop</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7C4BBA-0288-09A2-9F4C-486559EBFEAE}"/>
              </a:ext>
            </a:extLst>
          </p:cNvPr>
          <p:cNvPicPr>
            <a:picLocks noChangeAspect="1"/>
          </p:cNvPicPr>
          <p:nvPr/>
        </p:nvPicPr>
        <p:blipFill>
          <a:blip r:embed="rId2"/>
          <a:stretch>
            <a:fillRect/>
          </a:stretch>
        </p:blipFill>
        <p:spPr>
          <a:xfrm>
            <a:off x="631293" y="1402561"/>
            <a:ext cx="5976413" cy="4784397"/>
          </a:xfrm>
          <a:prstGeom prst="rect">
            <a:avLst/>
          </a:prstGeom>
        </p:spPr>
      </p:pic>
      <p:pic>
        <p:nvPicPr>
          <p:cNvPr id="7" name="Picture 6">
            <a:extLst>
              <a:ext uri="{FF2B5EF4-FFF2-40B4-BE49-F238E27FC236}">
                <a16:creationId xmlns:a16="http://schemas.microsoft.com/office/drawing/2014/main" id="{4AC80CD1-B5A7-121A-E488-13B73444DDA7}"/>
              </a:ext>
            </a:extLst>
          </p:cNvPr>
          <p:cNvPicPr>
            <a:picLocks noChangeAspect="1"/>
          </p:cNvPicPr>
          <p:nvPr/>
        </p:nvPicPr>
        <p:blipFill>
          <a:blip r:embed="rId3"/>
          <a:stretch>
            <a:fillRect/>
          </a:stretch>
        </p:blipFill>
        <p:spPr>
          <a:xfrm>
            <a:off x="6939060" y="4820765"/>
            <a:ext cx="2901119" cy="1366193"/>
          </a:xfrm>
          <a:prstGeom prst="rect">
            <a:avLst/>
          </a:prstGeom>
        </p:spPr>
      </p:pic>
      <p:pic>
        <p:nvPicPr>
          <p:cNvPr id="8" name="Picture 7">
            <a:extLst>
              <a:ext uri="{FF2B5EF4-FFF2-40B4-BE49-F238E27FC236}">
                <a16:creationId xmlns:a16="http://schemas.microsoft.com/office/drawing/2014/main" id="{9EDEAB61-6132-11D0-E58B-57891ECABFBC}"/>
              </a:ext>
            </a:extLst>
          </p:cNvPr>
          <p:cNvPicPr>
            <a:picLocks noChangeAspect="1"/>
          </p:cNvPicPr>
          <p:nvPr/>
        </p:nvPicPr>
        <p:blipFill>
          <a:blip r:embed="rId4"/>
          <a:stretch>
            <a:fillRect/>
          </a:stretch>
        </p:blipFill>
        <p:spPr>
          <a:xfrm>
            <a:off x="7076220" y="1158088"/>
            <a:ext cx="2477045" cy="3530915"/>
          </a:xfrm>
          <a:prstGeom prst="rect">
            <a:avLst/>
          </a:prstGeom>
        </p:spPr>
      </p:pic>
    </p:spTree>
    <p:extLst>
      <p:ext uri="{BB962C8B-B14F-4D97-AF65-F5344CB8AC3E}">
        <p14:creationId xmlns:p14="http://schemas.microsoft.com/office/powerpoint/2010/main" val="11911877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a:bodyPr>
          <a:lstStyle/>
          <a:p>
            <a:r>
              <a:rPr lang="en" sz="3200">
                <a:latin typeface="Google Sans"/>
                <a:ea typeface="Google Sans"/>
                <a:cs typeface="Google Sans"/>
                <a:sym typeface="Google Sans"/>
              </a:rPr>
              <a:t>DSECOP Fellows</a:t>
            </a:r>
            <a:endParaRPr sz="2800">
              <a:solidFill>
                <a:srgbClr val="666666"/>
              </a:solidFill>
              <a:latin typeface="Google Sans"/>
              <a:ea typeface="Google Sans"/>
              <a:cs typeface="Google Sans"/>
              <a:sym typeface="Google Sans"/>
            </a:endParaRPr>
          </a:p>
        </p:txBody>
      </p:sp>
      <p:sp>
        <p:nvSpPr>
          <p:cNvPr id="76" name="Google Shape;76;p16"/>
          <p:cNvSpPr txBox="1">
            <a:spLocks noGrp="1"/>
          </p:cNvSpPr>
          <p:nvPr>
            <p:ph type="body" idx="1"/>
          </p:nvPr>
        </p:nvSpPr>
        <p:spPr>
          <a:xfrm>
            <a:off x="415600" y="1536633"/>
            <a:ext cx="3766400" cy="4555200"/>
          </a:xfrm>
          <a:prstGeom prst="rect">
            <a:avLst/>
          </a:prstGeom>
        </p:spPr>
        <p:txBody>
          <a:bodyPr spcFirstLastPara="1" vert="horz" wrap="square" lIns="121900" tIns="121900" rIns="121900" bIns="121900" rtlCol="0" anchor="t" anchorCtr="0">
            <a:normAutofit/>
          </a:bodyPr>
          <a:lstStyle/>
          <a:p>
            <a:pPr marL="0" indent="0">
              <a:spcAft>
                <a:spcPts val="1600"/>
              </a:spcAft>
              <a:buNone/>
            </a:pPr>
            <a:r>
              <a:rPr lang="en" sz="2133"/>
              <a:t>Team: </a:t>
            </a:r>
            <a:r>
              <a:rPr lang="en" sz="2667" u="sng">
                <a:solidFill>
                  <a:schemeClr val="hlink"/>
                </a:solidFill>
                <a:hlinkClick r:id="rId3"/>
              </a:rPr>
              <a:t>dsecop.org/team</a:t>
            </a:r>
            <a:r>
              <a:rPr lang="en" sz="2667"/>
              <a:t> </a:t>
            </a:r>
            <a:endParaRPr sz="2400"/>
          </a:p>
        </p:txBody>
      </p:sp>
      <p:pic>
        <p:nvPicPr>
          <p:cNvPr id="77" name="Google Shape;77;p16"/>
          <p:cNvPicPr preferRelativeResize="0"/>
          <p:nvPr/>
        </p:nvPicPr>
        <p:blipFill>
          <a:blip r:embed="rId4">
            <a:alphaModFix/>
          </a:blip>
          <a:stretch>
            <a:fillRect/>
          </a:stretch>
        </p:blipFill>
        <p:spPr>
          <a:xfrm>
            <a:off x="512034" y="2910496"/>
            <a:ext cx="3149767" cy="2910333"/>
          </a:xfrm>
          <a:prstGeom prst="rect">
            <a:avLst/>
          </a:prstGeom>
          <a:noFill/>
          <a:ln>
            <a:noFill/>
          </a:ln>
        </p:spPr>
      </p:pic>
      <p:pic>
        <p:nvPicPr>
          <p:cNvPr id="78" name="Google Shape;78;p16"/>
          <p:cNvPicPr preferRelativeResize="0"/>
          <p:nvPr/>
        </p:nvPicPr>
        <p:blipFill>
          <a:blip r:embed="rId5">
            <a:alphaModFix/>
          </a:blip>
          <a:stretch>
            <a:fillRect/>
          </a:stretch>
        </p:blipFill>
        <p:spPr>
          <a:xfrm>
            <a:off x="5367201" y="143367"/>
            <a:ext cx="5973676" cy="6714635"/>
          </a:xfrm>
          <a:prstGeom prst="rect">
            <a:avLst/>
          </a:prstGeom>
          <a:noFill/>
          <a:ln>
            <a:noFill/>
          </a:ln>
        </p:spPr>
      </p:pic>
    </p:spTree>
    <p:extLst>
      <p:ext uri="{BB962C8B-B14F-4D97-AF65-F5344CB8AC3E}">
        <p14:creationId xmlns:p14="http://schemas.microsoft.com/office/powerpoint/2010/main" val="86897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D1012-9BD5-D67B-6C78-4EEB58DB00BB}"/>
              </a:ext>
            </a:extLst>
          </p:cNvPr>
          <p:cNvSpPr>
            <a:spLocks noGrp="1"/>
          </p:cNvSpPr>
          <p:nvPr>
            <p:ph type="title"/>
          </p:nvPr>
        </p:nvSpPr>
        <p:spPr>
          <a:xfrm>
            <a:off x="3619500" y="2689225"/>
            <a:ext cx="4503420" cy="1273175"/>
          </a:xfrm>
        </p:spPr>
        <p:txBody>
          <a:bodyPr/>
          <a:lstStyle/>
          <a:p>
            <a:r>
              <a:rPr lang="en-US" dirty="0"/>
              <a:t>Modules vs Classes</a:t>
            </a:r>
          </a:p>
        </p:txBody>
      </p:sp>
    </p:spTree>
    <p:extLst>
      <p:ext uri="{BB962C8B-B14F-4D97-AF65-F5344CB8AC3E}">
        <p14:creationId xmlns:p14="http://schemas.microsoft.com/office/powerpoint/2010/main" val="3205993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1C50BE1-4B5D-9CA7-5D2C-E405ED0E9FC1}"/>
              </a:ext>
            </a:extLst>
          </p:cNvPr>
          <p:cNvPicPr>
            <a:picLocks noChangeAspect="1"/>
          </p:cNvPicPr>
          <p:nvPr/>
        </p:nvPicPr>
        <p:blipFill>
          <a:blip r:embed="rId2"/>
          <a:stretch>
            <a:fillRect/>
          </a:stretch>
        </p:blipFill>
        <p:spPr>
          <a:xfrm>
            <a:off x="3348037" y="971550"/>
            <a:ext cx="5495925" cy="4914900"/>
          </a:xfrm>
          <a:prstGeom prst="rect">
            <a:avLst/>
          </a:prstGeom>
        </p:spPr>
      </p:pic>
    </p:spTree>
    <p:extLst>
      <p:ext uri="{BB962C8B-B14F-4D97-AF65-F5344CB8AC3E}">
        <p14:creationId xmlns:p14="http://schemas.microsoft.com/office/powerpoint/2010/main" val="7232867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5808</TotalTime>
  <Words>268</Words>
  <Application>Microsoft Macintosh PowerPoint</Application>
  <PresentationFormat>Widescreen</PresentationFormat>
  <Paragraphs>62</Paragraphs>
  <Slides>12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Google Sans</vt:lpstr>
      <vt:lpstr>Playfair Display</vt:lpstr>
      <vt:lpstr>Office Theme</vt:lpstr>
      <vt:lpstr>Data Science Education Community of Practice (DSECOP)</vt:lpstr>
      <vt:lpstr>NIST Center for Neutron Research</vt:lpstr>
      <vt:lpstr>PowerPoint Presentation</vt:lpstr>
      <vt:lpstr>PowerPoint Presentation</vt:lpstr>
      <vt:lpstr>DSECOP</vt:lpstr>
      <vt:lpstr>PowerPoint Presentation</vt:lpstr>
      <vt:lpstr>DSECOP Fellows</vt:lpstr>
      <vt:lpstr>Modules vs Classes</vt:lpstr>
      <vt:lpstr>PowerPoint Presentation</vt:lpstr>
      <vt:lpstr>PowerPoint Presentation</vt:lpstr>
      <vt:lpstr>PowerPoint Presentation</vt:lpstr>
      <vt:lpstr>DSECOP: Data Science Education Community of Practice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Ratcliff, William D. (Fed)</dc:creator>
  <cp:lastModifiedBy>William Ratcliff</cp:lastModifiedBy>
  <cp:revision>35</cp:revision>
  <dcterms:created xsi:type="dcterms:W3CDTF">2022-10-18T17:50:31Z</dcterms:created>
  <dcterms:modified xsi:type="dcterms:W3CDTF">2024-07-06T11:03:55Z</dcterms:modified>
</cp:coreProperties>
</file>

<file path=docProps/thumbnail.jpeg>
</file>